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mf" ContentType="image/x-w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458" r:id="rId3"/>
    <p:sldId id="455" r:id="rId5"/>
    <p:sldId id="456" r:id="rId6"/>
    <p:sldId id="457" r:id="rId7"/>
  </p:sldIdLst>
  <p:sldSz cx="9144000" cy="5143500" type="screen16x9"/>
  <p:notesSz cx="6858000" cy="9144000"/>
  <p:custDataLst>
    <p:tags r:id="rId11"/>
  </p:custDataLst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2" userDrawn="1">
          <p15:clr>
            <a:srgbClr val="A4A3A4"/>
          </p15:clr>
        </p15:guide>
        <p15:guide id="2" pos="2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CEF"/>
    <a:srgbClr val="9594E3"/>
    <a:srgbClr val="8C8FF7"/>
    <a:srgbClr val="333333"/>
    <a:srgbClr val="904C77"/>
    <a:srgbClr val="579F9C"/>
    <a:srgbClr val="363062"/>
    <a:srgbClr val="FFEFEF"/>
    <a:srgbClr val="79B8B6"/>
    <a:srgbClr val="231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" d="2"/>
          <a:sy n="1" d="2"/>
        </p:scale>
        <p:origin x="0" y="0"/>
      </p:cViewPr>
      <p:guideLst>
        <p:guide orient="horz" pos="1622"/>
        <p:guide pos="288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x-none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AU" noProof="0"/>
              <a:t>Click to edit Master text styles</a:t>
            </a:r>
            <a:endParaRPr lang="en-AU" noProof="0"/>
          </a:p>
          <a:p>
            <a:pPr lvl="1"/>
            <a:r>
              <a:rPr lang="en-AU" noProof="0"/>
              <a:t>Second level</a:t>
            </a:r>
            <a:endParaRPr lang="en-AU" noProof="0"/>
          </a:p>
          <a:p>
            <a:pPr lvl="2"/>
            <a:r>
              <a:rPr lang="en-AU" noProof="0"/>
              <a:t>Third level</a:t>
            </a:r>
            <a:endParaRPr lang="en-AU" noProof="0"/>
          </a:p>
          <a:p>
            <a:pPr lvl="3"/>
            <a:r>
              <a:rPr lang="en-AU" noProof="0"/>
              <a:t>Fourth level</a:t>
            </a:r>
            <a:endParaRPr lang="en-AU" noProof="0"/>
          </a:p>
          <a:p>
            <a:pPr lvl="4"/>
            <a:r>
              <a:rPr lang="en-AU" noProof="0"/>
              <a:t>Fifth level</a:t>
            </a:r>
            <a:endParaRPr lang="en-AU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51165915-65BC-9D4C-AEEF-4B8B5412371C}" type="slidenum">
              <a:rPr lang="en-AU" altLang="x-none"/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A42AB0-060C-EF48-BC16-94BAA2E2F32C}" type="slidenum">
              <a:rPr lang="en-AU" altLang="x-none"/>
            </a:fld>
            <a:endParaRPr lang="en-AU" altLang="x-none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A42AB0-060C-EF48-BC16-94BAA2E2F32C}" type="slidenum">
              <a:rPr lang="en-AU" altLang="x-none"/>
            </a:fld>
            <a:endParaRPr lang="en-AU" altLang="x-none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A42AB0-060C-EF48-BC16-94BAA2E2F32C}" type="slidenum">
              <a:rPr lang="en-AU" altLang="x-none"/>
            </a:fld>
            <a:endParaRPr lang="en-AU" altLang="x-none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A42AB0-060C-EF48-BC16-94BAA2E2F32C}" type="slidenum">
              <a:rPr lang="en-AU" altLang="x-none"/>
            </a:fld>
            <a:endParaRPr lang="en-AU" altLang="x-none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  <a:endParaRPr lang="en-AU" noProof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356809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  <a:endParaRPr lang="en-AU" noProof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</p:spPr>
        <p:txBody>
          <a:bodyPr/>
          <a:lstStyle>
            <a:lvl1pPr algn="l">
              <a:defRPr/>
            </a:lvl1pPr>
          </a:lstStyle>
          <a:p>
            <a:endParaRPr lang="x-none" altLang="x-non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</p:spPr>
        <p:txBody>
          <a:bodyPr/>
          <a:lstStyle>
            <a:lvl1pPr>
              <a:defRPr/>
            </a:lvl1pPr>
          </a:lstStyle>
          <a:p>
            <a:fld id="{4891EEDB-BB68-3744-88DF-3B37F5095CB2}" type="slidenum">
              <a:rPr lang="en-AU" altLang="x-none"/>
            </a:fld>
            <a:endParaRPr lang="en-AU" alt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</a:fld>
            <a:endParaRPr lang="en-AU" alt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</a:fld>
            <a:endParaRPr lang="en-AU" alt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1B671-95F8-AD49-965B-CC100353298F}" type="slidenum">
              <a:rPr lang="en-AU" altLang="x-none"/>
            </a:fld>
            <a:endParaRPr lang="en-AU" alt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</a:fld>
            <a:endParaRPr lang="en-AU" alt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</a:fld>
            <a:endParaRPr lang="en-AU" alt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84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053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7184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4053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</a:fld>
            <a:endParaRPr lang="en-AU" alt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</a:fld>
            <a:endParaRPr lang="en-AU" alt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</a:fld>
            <a:endParaRPr lang="en-AU" alt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1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817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4761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</a:fld>
            <a:endParaRPr lang="en-AU" alt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95886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377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723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</a:fld>
            <a:endParaRPr lang="en-AU" alt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wmf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AU" altLang="x-none"/>
              <a:t>Click to edit Master title style</a:t>
            </a:r>
            <a:endParaRPr lang="en-AU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6688"/>
            <a:ext cx="82296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AU" altLang="x-none"/>
              <a:t>Click to edit Master text styles</a:t>
            </a:r>
            <a:endParaRPr lang="en-AU" altLang="x-none"/>
          </a:p>
          <a:p>
            <a:pPr lvl="1"/>
            <a:r>
              <a:rPr lang="en-AU" altLang="x-none"/>
              <a:t>Second level</a:t>
            </a:r>
            <a:endParaRPr lang="en-AU" altLang="x-none"/>
          </a:p>
          <a:p>
            <a:pPr lvl="2"/>
            <a:r>
              <a:rPr lang="en-AU" altLang="x-none"/>
              <a:t>Third level</a:t>
            </a:r>
            <a:endParaRPr lang="en-AU" altLang="x-none"/>
          </a:p>
          <a:p>
            <a:pPr lvl="3"/>
            <a:r>
              <a:rPr lang="en-AU" altLang="x-none"/>
              <a:t>Fourth level</a:t>
            </a:r>
            <a:endParaRPr lang="en-AU" altLang="x-none"/>
          </a:p>
          <a:p>
            <a:pPr lvl="4"/>
            <a:r>
              <a:rPr lang="en-AU" altLang="x-none"/>
              <a:t>Fifth level</a:t>
            </a:r>
            <a:endParaRPr lang="en-AU" altLang="x-none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4857750"/>
            <a:ext cx="2133600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4857750"/>
            <a:ext cx="504031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  <a:endParaRPr lang="en-A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0314E489-80A2-2240-BF01-5BCDDC02687A}" type="slidenum">
              <a:rPr lang="en-AU" altLang="x-none"/>
            </a:fld>
            <a:endParaRPr lang="en-AU" altLang="x-non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5746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4613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panose="020B0604020202020204" pitchFamily="34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6.GIF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8079475" y="986"/>
            <a:ext cx="1065510" cy="57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378" y="2143125"/>
            <a:ext cx="8229600" cy="857250"/>
          </a:xfrm>
        </p:spPr>
        <p:txBody>
          <a:bodyPr/>
          <a:lstStyle/>
          <a:p>
            <a:r>
              <a:rPr lang="en-US"/>
              <a:t>GROUP G</a:t>
            </a:r>
            <a:r>
              <a:rPr lang="en-US" b="1"/>
              <a:t>35 (</a:t>
            </a:r>
            <a:r>
              <a:rPr lang="en-US"/>
              <a:t>Group 35</a:t>
            </a:r>
            <a:r>
              <a:rPr lang="en-US" b="1"/>
              <a:t>)</a:t>
            </a:r>
            <a:endParaRPr b="1"/>
          </a:p>
        </p:txBody>
      </p:sp>
      <p:sp>
        <p:nvSpPr>
          <p:cNvPr id="4" name="TextBox 3"/>
          <p:cNvSpPr txBox="1"/>
          <p:nvPr/>
        </p:nvSpPr>
        <p:spPr>
          <a:xfrm>
            <a:off x="1355011" y="2826683"/>
            <a:ext cx="1957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2">
                    <a:lumMod val="65000"/>
                  </a:schemeClr>
                </a:solidFill>
                <a:latin typeface="Helvetica Light" panose="020B0403020202020204" pitchFamily="34" charset="0"/>
              </a:rPr>
              <a:t>Group members |</a:t>
            </a:r>
            <a:endParaRPr sz="1800">
              <a:solidFill>
                <a:schemeClr val="bg2">
                  <a:lumMod val="6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22332" y="2859782"/>
            <a:ext cx="372593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Anbo Wu         (u7706346)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Helvetica Light" panose="020B0403020202020204" pitchFamily="34" charset="0"/>
            </a:endParaRP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Huizhe Ruan   (u7723366)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Helvetica Light" panose="020B0403020202020204" pitchFamily="34" charset="0"/>
            </a:endParaRP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Chuang Ma     (u7703247)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Helvetica Light" panose="020B0403020202020204" pitchFamily="34" charset="0"/>
            </a:endParaRP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Junfeng Gao   (u7615533)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Helvetica Light" panose="020B0403020202020204" pitchFamily="34" charset="0"/>
            </a:endParaRP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Diao Fu           (u7722376)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010" y="4836355"/>
            <a:ext cx="12109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 Light" panose="020B0403020202020204" pitchFamily="34" charset="0"/>
              </a:rPr>
              <a:t>*presenter(s)</a:t>
            </a:r>
            <a:endParaRPr sz="1400">
              <a:latin typeface="Helvetica Light" panose="020B04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95469" y="4354461"/>
            <a:ext cx="562282" cy="5069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8156779" y="4281092"/>
            <a:ext cx="986298" cy="184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9" descr="Ic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9421" y="874"/>
            <a:ext cx="1065510" cy="574400"/>
          </a:xfrm>
          <a:prstGeom prst="rect">
            <a:avLst/>
          </a:prstGeom>
        </p:spPr>
      </p:pic>
      <p:pic>
        <p:nvPicPr>
          <p:cNvPr id="16" name="Picture 17" descr="A picture containing rectangle&#10;&#10;Description automatically generated"/>
          <p:cNvPicPr>
            <a:picLocks noChangeAspect="1"/>
          </p:cNvPicPr>
          <p:nvPr/>
        </p:nvPicPr>
        <p:blipFill rotWithShape="1">
          <a:blip r:embed="rId2"/>
          <a:srcRect l="27102" t="13266" r="26223" b="6800"/>
          <a:stretch>
            <a:fillRect/>
          </a:stretch>
        </p:blipFill>
        <p:spPr>
          <a:xfrm>
            <a:off x="6038850" y="574675"/>
            <a:ext cx="2443480" cy="4062095"/>
          </a:xfrm>
          <a:prstGeom prst="rect">
            <a:avLst/>
          </a:prstGeom>
        </p:spPr>
      </p:pic>
      <p:pic>
        <p:nvPicPr>
          <p:cNvPr id="8" name="图片 7" descr="Screenshot_20240517_1436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60" y="886460"/>
            <a:ext cx="1757680" cy="3394710"/>
          </a:xfrm>
          <a:prstGeom prst="rect">
            <a:avLst/>
          </a:prstGeom>
        </p:spPr>
      </p:pic>
      <p:pic>
        <p:nvPicPr>
          <p:cNvPr id="2" name="Picture 3" descr="A screenshot of a video gam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755" y="3288665"/>
            <a:ext cx="1560830" cy="1572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5000">
        <p:fade/>
      </p:transition>
    </mc:Choice>
    <mc:Fallback>
      <p:transition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27126" y="986"/>
            <a:ext cx="1117859" cy="564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92" y="606280"/>
            <a:ext cx="8229600" cy="696157"/>
          </a:xfrm>
        </p:spPr>
        <p:txBody>
          <a:bodyPr>
            <a:normAutofit fontScale="90000"/>
          </a:bodyPr>
          <a:lstStyle/>
          <a:p>
            <a:r>
              <a:rPr lang="en-US" sz="4400"/>
              <a:t>Overview</a:t>
            </a:r>
            <a:endParaRPr lang="en-US" sz="4400" b="1"/>
          </a:p>
        </p:txBody>
      </p:sp>
      <p:sp>
        <p:nvSpPr>
          <p:cNvPr id="2" name="TextBox 1"/>
          <p:cNvSpPr txBox="1"/>
          <p:nvPr/>
        </p:nvSpPr>
        <p:spPr>
          <a:xfrm>
            <a:off x="2937604" y="860538"/>
            <a:ext cx="7676457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elvetica Light"/>
                <a:cs typeface="Arial" panose="020B0604020202020204"/>
              </a:rPr>
              <a:t>ANU Share Book</a:t>
            </a:r>
            <a:endParaRPr lang="en-US" sz="24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elvetica Light"/>
              <a:cs typeface="Arial" panose="020B06040202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38116" y="4867531"/>
            <a:ext cx="50405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Helvetica Light" panose="020B0403020202020204" pitchFamily="34" charset="0"/>
              </a:rPr>
              <a:t>1/3</a:t>
            </a:r>
            <a:endParaRPr sz="1200">
              <a:latin typeface="Helvetica Light" panose="020B0403020202020204" pitchFamily="34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95" y="874"/>
            <a:ext cx="565107" cy="565107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70" y="1616174"/>
            <a:ext cx="1394376" cy="30986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48093" y="2903871"/>
            <a:ext cx="949304" cy="2527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1050">
                <a:latin typeface="Helvetica Light" panose="020B0403020202020204" pitchFamily="34" charset="0"/>
              </a:rPr>
              <a:t>… and more</a:t>
            </a:r>
            <a:endParaRPr sz="1050">
              <a:latin typeface="Helvetica Light" panose="020B0403020202020204" pitchFamily="34" charset="0"/>
            </a:endParaRPr>
          </a:p>
        </p:txBody>
      </p:sp>
      <p:pic>
        <p:nvPicPr>
          <p:cNvPr id="8" name="图片 7" descr="Screenshot_20240517_1439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343025"/>
            <a:ext cx="1590675" cy="3551396"/>
          </a:xfrm>
          <a:prstGeom prst="rect">
            <a:avLst/>
          </a:prstGeom>
        </p:spPr>
      </p:pic>
      <p:pic>
        <p:nvPicPr>
          <p:cNvPr id="10" name="图片 9" descr="Screenshot_20240517_1418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618" y="1343025"/>
            <a:ext cx="1562576" cy="3555206"/>
          </a:xfrm>
          <a:prstGeom prst="rect">
            <a:avLst/>
          </a:prstGeom>
        </p:spPr>
      </p:pic>
      <p:pic>
        <p:nvPicPr>
          <p:cNvPr id="12" name="图片 11" descr="D:/Huawei onedrive/OneDrive/桌面/新建文件夹/Screenshot_20240517_144416.pngScreenshot_20240517_144416"/>
          <p:cNvPicPr>
            <a:picLocks noChangeAspect="1"/>
          </p:cNvPicPr>
          <p:nvPr/>
        </p:nvPicPr>
        <p:blipFill>
          <a:blip r:embed="rId5"/>
          <a:srcRect l="27" r="27"/>
          <a:stretch>
            <a:fillRect/>
          </a:stretch>
        </p:blipFill>
        <p:spPr>
          <a:xfrm>
            <a:off x="3532346" y="1238250"/>
            <a:ext cx="1604963" cy="3659981"/>
          </a:xfrm>
          <a:prstGeom prst="rect">
            <a:avLst/>
          </a:prstGeom>
        </p:spPr>
      </p:pic>
      <p:pic>
        <p:nvPicPr>
          <p:cNvPr id="14" name="图片 13" descr="Screenshot_20240517_1413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461" y="1343025"/>
            <a:ext cx="1605439" cy="3569494"/>
          </a:xfrm>
          <a:prstGeom prst="rect">
            <a:avLst/>
          </a:prstGeom>
        </p:spPr>
      </p:pic>
      <p:pic>
        <p:nvPicPr>
          <p:cNvPr id="16" name="图片 15" descr="D:/Huawei onedrive/OneDrive/桌面/新建文件夹/Screenshot_20240517_141405.pngScreenshot_20240517_141405"/>
          <p:cNvPicPr>
            <a:picLocks noChangeAspect="1"/>
          </p:cNvPicPr>
          <p:nvPr/>
        </p:nvPicPr>
        <p:blipFill>
          <a:blip r:embed="rId7"/>
          <a:srcRect l="33" r="33"/>
          <a:stretch>
            <a:fillRect/>
          </a:stretch>
        </p:blipFill>
        <p:spPr>
          <a:xfrm>
            <a:off x="6897053" y="1326356"/>
            <a:ext cx="1604486" cy="3567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0">
        <p:fade/>
      </p:transition>
    </mc:Choice>
    <mc:Fallback>
      <p:transition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020594" y="986"/>
            <a:ext cx="1124391" cy="56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/>
        </p:nvSpPr>
        <p:spPr>
          <a:xfrm>
            <a:off x="8638116" y="4867531"/>
            <a:ext cx="504056" cy="275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>
                <a:latin typeface="Helvetica Light"/>
                <a:cs typeface="Arial" panose="020B0604020202020204"/>
              </a:rPr>
              <a:t>2/3</a:t>
            </a:r>
            <a:endParaRPr sz="1200">
              <a:latin typeface="Helvetica Light" panose="020B0403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4995" y="874"/>
            <a:ext cx="565107" cy="565107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584616"/>
            <a:ext cx="8229600" cy="696157"/>
          </a:xfrm>
        </p:spPr>
        <p:txBody>
          <a:bodyPr>
            <a:normAutofit fontScale="90000"/>
          </a:bodyPr>
          <a:lstStyle/>
          <a:p>
            <a:r>
              <a:rPr lang="en-US" sz="4400"/>
              <a:t>Search</a:t>
            </a:r>
            <a:endParaRPr lang="en-US" sz="4400" b="1"/>
          </a:p>
        </p:txBody>
      </p:sp>
      <p:sp>
        <p:nvSpPr>
          <p:cNvPr id="9" name="TextBox 8"/>
          <p:cNvSpPr txBox="1"/>
          <p:nvPr/>
        </p:nvSpPr>
        <p:spPr>
          <a:xfrm>
            <a:off x="71755" y="1096010"/>
            <a:ext cx="7072630" cy="39528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>
              <a:buFont typeface="Wingdings" panose="05000000000000000000"/>
              <a:buChar char="§"/>
            </a:pPr>
            <a:r>
              <a:rPr lang="en-US" sz="1400">
                <a:latin typeface="Helvetica Light"/>
                <a:cs typeface="+mn-cs"/>
              </a:rPr>
              <a:t> Search Mode:</a:t>
            </a:r>
            <a:endParaRPr lang="en-US" sz="1800"/>
          </a:p>
          <a:p>
            <a:pPr marL="742950" lvl="1" indent="-285750">
              <a:buFont typeface="Courier New" panose="02070309020205020404"/>
              <a:buChar char="o"/>
            </a:pPr>
            <a:r>
              <a:rPr lang="en-US" sz="1400">
                <a:latin typeface="Helvetica Light"/>
                <a:cs typeface="+mn-cs"/>
              </a:rPr>
              <a:t>Normal Mode: Search for results(name,year) in books</a:t>
            </a:r>
            <a:endParaRPr lang="en-US" sz="1800"/>
          </a:p>
          <a:p>
            <a:pPr marL="742950" lvl="1" indent="-285750">
              <a:buFont typeface="Courier New" panose="02070309020205020404"/>
              <a:buChar char="o"/>
            </a:pPr>
            <a:r>
              <a:rPr lang="en-US" sz="1400">
                <a:latin typeface="Helvetica Light"/>
                <a:cs typeface="+mn-cs"/>
              </a:rPr>
              <a:t>Custom Grammar Mode: Auto Invoke, Search by instruction</a:t>
            </a:r>
            <a:endParaRPr lang="en-US" sz="1800"/>
          </a:p>
          <a:p>
            <a:pPr marL="285750" indent="-285750">
              <a:buFont typeface="Wingdings" panose="05000000000000000000"/>
              <a:buChar char="§"/>
            </a:pPr>
            <a:endParaRPr lang="en-US" sz="1400">
              <a:latin typeface="Helvetica Light"/>
              <a:cs typeface="+mn-cs"/>
            </a:endParaRPr>
          </a:p>
          <a:p>
            <a:pPr marL="285750" indent="-285750">
              <a:buFont typeface="Wingdings" panose="05000000000000000000"/>
              <a:buChar char="§"/>
            </a:pPr>
            <a:r>
              <a:rPr lang="en-US" sz="1400">
                <a:latin typeface="Helvetica Light"/>
                <a:cs typeface="+mn-cs"/>
              </a:rPr>
              <a:t>Grammar: </a:t>
            </a:r>
            <a:endParaRPr lang="en-US" sz="1800">
              <a:cs typeface="+mn-cs"/>
            </a:endParaRPr>
          </a:p>
          <a:p>
            <a:pPr marL="742950" lvl="1" indent="-285750">
              <a:buFont typeface="Courier New" panose="02070309020205020404"/>
              <a:buChar char="o"/>
            </a:pPr>
            <a:r>
              <a:rPr lang="en-US" sz="1400">
                <a:latin typeface="Helvetica Light"/>
                <a:cs typeface="+mn-cs"/>
              </a:rPr>
              <a:t>&lt;exp&gt;  ::=  &lt;term&gt; </a:t>
            </a:r>
            <a:r>
              <a:rPr lang="en-US" sz="1800" b="1">
                <a:latin typeface="Helvetica Light"/>
                <a:cs typeface="+mn-cs"/>
              </a:rPr>
              <a:t>|</a:t>
            </a:r>
            <a:r>
              <a:rPr lang="en-US" sz="1400">
                <a:latin typeface="Helvetica Light"/>
                <a:cs typeface="+mn-cs"/>
              </a:rPr>
              <a:t> &lt;term&gt; &amp; &lt;exp&gt;</a:t>
            </a:r>
            <a:r>
              <a:rPr lang="en-US" sz="1400" b="1">
                <a:latin typeface="Helvetica Light"/>
                <a:cs typeface="+mn-cs"/>
              </a:rPr>
              <a:t> </a:t>
            </a:r>
            <a:r>
              <a:rPr lang="en-US" sz="1800" b="1">
                <a:latin typeface="Helvetica Light"/>
                <a:cs typeface="+mn-cs"/>
              </a:rPr>
              <a:t>|</a:t>
            </a:r>
            <a:r>
              <a:rPr lang="en-US" sz="1400" b="1">
                <a:latin typeface="Helvetica Light"/>
                <a:cs typeface="+mn-cs"/>
              </a:rPr>
              <a:t> </a:t>
            </a:r>
            <a:r>
              <a:rPr lang="en-US" sz="1400">
                <a:latin typeface="Helvetica Light"/>
                <a:cs typeface="+mn-cs"/>
              </a:rPr>
              <a:t>&lt;term&gt; | &lt;exp&gt;</a:t>
            </a:r>
            <a:endParaRPr lang="en-US" sz="1400">
              <a:latin typeface="Helvetica Light"/>
              <a:cs typeface="+mn-cs"/>
            </a:endParaRPr>
          </a:p>
          <a:p>
            <a:pPr marL="742950" lvl="1" indent="-285750">
              <a:buFont typeface="Courier New" panose="02070309020205020404"/>
              <a:buChar char="o"/>
            </a:pPr>
            <a:r>
              <a:rPr lang="en-US" sz="1400">
                <a:latin typeface="Helvetica Light"/>
                <a:cs typeface="+mn-cs"/>
              </a:rPr>
              <a:t>&lt;term&gt; ::= &lt;key&gt; </a:t>
            </a:r>
            <a:r>
              <a:rPr lang="en-US" sz="1800" b="1">
                <a:latin typeface="Helvetica Light"/>
                <a:cs typeface="+mn-cs"/>
              </a:rPr>
              <a:t>|</a:t>
            </a:r>
            <a:r>
              <a:rPr lang="en-US" sz="1400" b="1">
                <a:latin typeface="Helvetica Light"/>
                <a:cs typeface="+mn-cs"/>
              </a:rPr>
              <a:t> </a:t>
            </a:r>
            <a:r>
              <a:rPr lang="en-US" sz="1400">
                <a:latin typeface="Helvetica Light"/>
                <a:cs typeface="+mn-cs"/>
              </a:rPr>
              <a:t>( &lt;exp&gt; )</a:t>
            </a:r>
            <a:endParaRPr lang="en-US" sz="1400">
              <a:latin typeface="Helvetica Light"/>
              <a:cs typeface="+mn-cs"/>
            </a:endParaRPr>
          </a:p>
          <a:p>
            <a:pPr marL="742950" lvl="1" indent="-285750">
              <a:buFont typeface="Courier New" panose="02070309020205020404"/>
              <a:buChar char="o"/>
            </a:pPr>
            <a:r>
              <a:rPr lang="en-US" sz="1400">
                <a:latin typeface="Helvetica Light"/>
                <a:cs typeface="+mn-cs"/>
              </a:rPr>
              <a:t>&lt;key&gt;  ::= ISBN </a:t>
            </a:r>
            <a:r>
              <a:rPr lang="en-US" sz="1800" b="1">
                <a:latin typeface="Helvetica Light"/>
                <a:cs typeface="+mn-cs"/>
              </a:rPr>
              <a:t>|</a:t>
            </a:r>
            <a:r>
              <a:rPr lang="en-US" sz="1400">
                <a:latin typeface="Helvetica Light"/>
                <a:cs typeface="+mn-cs"/>
              </a:rPr>
              <a:t> TITLE </a:t>
            </a:r>
            <a:r>
              <a:rPr lang="en-US" sz="1800" b="1">
                <a:latin typeface="Helvetica Light"/>
                <a:cs typeface="+mn-cs"/>
              </a:rPr>
              <a:t>|</a:t>
            </a:r>
            <a:r>
              <a:rPr lang="en-US" sz="1400">
                <a:latin typeface="Helvetica Light"/>
                <a:cs typeface="+mn-cs"/>
              </a:rPr>
              <a:t> AUTHORS </a:t>
            </a:r>
            <a:r>
              <a:rPr lang="en-US" sz="1800" b="1">
                <a:latin typeface="Helvetica Light"/>
                <a:cs typeface="+mn-cs"/>
              </a:rPr>
              <a:t>|</a:t>
            </a:r>
            <a:r>
              <a:rPr lang="en-US" sz="1400">
                <a:latin typeface="Helvetica Light"/>
                <a:cs typeface="+mn-cs"/>
              </a:rPr>
              <a:t> CATEGORY </a:t>
            </a:r>
            <a:r>
              <a:rPr lang="en-US" sz="1800" b="1">
                <a:latin typeface="Helvetica Light"/>
                <a:cs typeface="+mn-cs"/>
              </a:rPr>
              <a:t>|</a:t>
            </a:r>
            <a:r>
              <a:rPr lang="en-US" sz="1400">
                <a:latin typeface="Helvetica Light"/>
                <a:cs typeface="+mn-cs"/>
              </a:rPr>
              <a:t> YEAR</a:t>
            </a:r>
            <a:endParaRPr lang="en-US" sz="1400">
              <a:latin typeface="Helvetica Light"/>
              <a:cs typeface="+mn-cs"/>
            </a:endParaRPr>
          </a:p>
          <a:p>
            <a:pPr marL="285750" indent="-285750">
              <a:buFont typeface="Wingdings" panose="05000000000000000000"/>
              <a:buChar char="§"/>
            </a:pPr>
            <a:endParaRPr lang="en-US" sz="1400">
              <a:latin typeface="Helvetica Light"/>
              <a:cs typeface="+mn-cs"/>
            </a:endParaRPr>
          </a:p>
          <a:p>
            <a:pPr marL="285750" indent="-285750">
              <a:buFont typeface="Wingdings" panose="05000000000000000000"/>
              <a:buChar char="§"/>
            </a:pPr>
            <a:r>
              <a:rPr lang="en-US" sz="1400">
                <a:latin typeface="Helvetica Light"/>
                <a:cs typeface="+mn-cs"/>
              </a:rPr>
              <a:t>Example:</a:t>
            </a:r>
            <a:endParaRPr lang="en-US" sz="1800">
              <a:cs typeface="+mn-cs"/>
            </a:endParaRPr>
          </a:p>
          <a:p>
            <a:pPr marL="742950" lvl="1" indent="-285750">
              <a:buFont typeface="Courier New" panose="02070309020205020404"/>
              <a:buChar char="o"/>
            </a:pPr>
            <a:r>
              <a:rPr lang="en-US" sz="1400">
                <a:latin typeface="Helvetica Light"/>
                <a:cs typeface="+mn-cs"/>
              </a:rPr>
              <a:t>(CATEGORY:City life|CATEGORY:Graphic Novels)&amp;(YEAR:2001|YEAR:2005)</a:t>
            </a:r>
            <a:endParaRPr lang="en-US" sz="1400">
              <a:latin typeface="Helvetica Light"/>
              <a:cs typeface="+mn-cs"/>
            </a:endParaRPr>
          </a:p>
          <a:p>
            <a:pPr marL="285750" indent="-285750">
              <a:buFont typeface="Wingdings" panose="05000000000000000000"/>
              <a:buChar char="§"/>
            </a:pPr>
            <a:r>
              <a:rPr lang="en-US" sz="1400">
                <a:latin typeface="Helvetica Light"/>
                <a:cs typeface="+mn-cs"/>
              </a:rPr>
              <a:t>Handling Invalid: </a:t>
            </a:r>
            <a:endParaRPr lang="en-US" sz="1800">
              <a:cs typeface="+mn-cs"/>
            </a:endParaRPr>
          </a:p>
          <a:p>
            <a:pPr marL="742950" lvl="1" indent="-285750">
              <a:buFont typeface="Courier New" panose="02070309020205020404"/>
              <a:buChar char="o"/>
            </a:pPr>
            <a:r>
              <a:rPr lang="en-US" sz="1400">
                <a:latin typeface="Helvetica Light"/>
                <a:cs typeface="+mn-cs"/>
              </a:rPr>
              <a:t>Parser detect -&gt; UI prompt info</a:t>
            </a:r>
            <a:endParaRPr lang="en-US" sz="1800">
              <a:cs typeface="+mn-cs"/>
            </a:endParaRPr>
          </a:p>
          <a:p>
            <a:pPr marL="285750" indent="-285750">
              <a:buFont typeface="Wingdings" panose="05000000000000000000"/>
              <a:buChar char="§"/>
            </a:pPr>
            <a:endParaRPr lang="en-US" sz="1400">
              <a:latin typeface="Helvetica Light"/>
              <a:cs typeface="+mn-cs"/>
            </a:endParaRPr>
          </a:p>
          <a:p>
            <a:pPr marL="285750" indent="-285750">
              <a:buFont typeface="Wingdings" panose="05000000000000000000"/>
              <a:buChar char="§"/>
            </a:pPr>
            <a:r>
              <a:rPr lang="en-US" sz="1400">
                <a:latin typeface="Helvetica Light"/>
                <a:cs typeface="+mn-cs"/>
              </a:rPr>
              <a:t>Filter:</a:t>
            </a:r>
            <a:endParaRPr lang="en-US" sz="1800">
              <a:cs typeface="+mn-cs"/>
            </a:endParaRPr>
          </a:p>
          <a:p>
            <a:pPr marL="742950" lvl="1" indent="-285750">
              <a:buFont typeface="Courier New" panose="02070309020205020404"/>
              <a:buChar char="o"/>
            </a:pPr>
            <a:r>
              <a:rPr lang="en-US" sz="1400">
                <a:latin typeface="Helvetica Light"/>
                <a:cs typeface="+mn-cs"/>
              </a:rPr>
              <a:t>By Year, Title and Auth</a:t>
            </a:r>
            <a:endParaRPr lang="en-US" sz="1800">
              <a:cs typeface="+mn-cs"/>
            </a:endParaRPr>
          </a:p>
        </p:txBody>
      </p:sp>
      <p:pic>
        <p:nvPicPr>
          <p:cNvPr id="2" name="图片 1" descr="Screenshot_20240517_1418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85" y="556260"/>
            <a:ext cx="2073910" cy="4311015"/>
          </a:xfrm>
          <a:prstGeom prst="rect">
            <a:avLst/>
          </a:prstGeom>
        </p:spPr>
      </p:pic>
      <p:pic>
        <p:nvPicPr>
          <p:cNvPr id="27" name="Picture 26" descr="A green robot with white eye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100" y="4249559"/>
            <a:ext cx="489657" cy="503768"/>
          </a:xfrm>
          <a:prstGeom prst="rect">
            <a:avLst/>
          </a:prstGeom>
        </p:spPr>
      </p:pic>
      <p:pic>
        <p:nvPicPr>
          <p:cNvPr id="29" name="Picture 28" descr="A logo of a cup with a flam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092" y="4235449"/>
            <a:ext cx="503768" cy="503768"/>
          </a:xfrm>
          <a:prstGeom prst="rect">
            <a:avLst/>
          </a:prstGeom>
        </p:spPr>
      </p:pic>
      <p:pic>
        <p:nvPicPr>
          <p:cNvPr id="30" name="Picture 29" descr="A blue elephant with a white nos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292" y="4249348"/>
            <a:ext cx="539047" cy="553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0">
        <p:fade/>
      </p:transition>
    </mc:Choice>
    <mc:Fallback>
      <p:transition advClick="0" advTm="3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A blue square with white line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6940" y="559365"/>
            <a:ext cx="3793197" cy="4303889"/>
          </a:xfrm>
          <a:prstGeom prst="rect">
            <a:avLst/>
          </a:prstGeom>
        </p:spPr>
      </p:pic>
      <p:pic>
        <p:nvPicPr>
          <p:cNvPr id="3" name="图片 2" descr="D:/GoogleDownload/Mind map (1).pngMind map (1)"/>
          <p:cNvPicPr>
            <a:picLocks noChangeAspect="1"/>
          </p:cNvPicPr>
          <p:nvPr/>
        </p:nvPicPr>
        <p:blipFill>
          <a:blip r:embed="rId2"/>
          <a:srcRect l="4248" r="4248"/>
          <a:stretch>
            <a:fillRect/>
          </a:stretch>
        </p:blipFill>
        <p:spPr>
          <a:xfrm>
            <a:off x="762000" y="588645"/>
            <a:ext cx="3381375" cy="42748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027126" y="986"/>
            <a:ext cx="1117859" cy="564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/>
        </p:nvSpPr>
        <p:spPr>
          <a:xfrm>
            <a:off x="8638116" y="4867531"/>
            <a:ext cx="504056" cy="275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>
                <a:latin typeface="Helvetica Light"/>
                <a:cs typeface="Arial" panose="020B0604020202020204"/>
              </a:rPr>
              <a:t>3/3</a:t>
            </a:r>
            <a:endParaRPr sz="1200">
              <a:latin typeface="Helvetica Light" panose="020B0403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95" y="874"/>
            <a:ext cx="565107" cy="5651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588645"/>
            <a:ext cx="5125085" cy="895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sz="4400">
                <a:sym typeface="+mn-ea"/>
              </a:rPr>
              <a:t>Design</a:t>
            </a:r>
            <a:endParaRPr lang="en-US" altLang="en-US" sz="4400">
              <a:sym typeface="+mn-ea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2819400" y="99695"/>
            <a:ext cx="3998595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solidFill>
                  <a:srgbClr val="ECECEC"/>
                </a:solidFill>
                <a:latin typeface="Söhne"/>
                <a:cs typeface="Arial" panose="020B0604020202020204"/>
                <a:sym typeface="+mn-ea"/>
              </a:rPr>
              <a:t>Design and </a:t>
            </a:r>
            <a:r>
              <a:rPr lang="en-US" b="1">
                <a:solidFill>
                  <a:srgbClr val="ECECEC"/>
                </a:solidFill>
                <a:latin typeface="Söhne"/>
                <a:cs typeface="Arial" panose="020B0604020202020204"/>
              </a:rPr>
              <a:t>Conclusion</a:t>
            </a:r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5125720" y="588645"/>
            <a:ext cx="3794125" cy="9175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44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</a:t>
            </a:r>
            <a:endParaRPr lang="en-US" altLang="zh-CN" sz="44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8" name="Picture 22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795" y="2527300"/>
            <a:ext cx="3800475" cy="228981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648960" y="1487805"/>
            <a:ext cx="1723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Q&amp;A</a:t>
            </a:r>
            <a:endParaRPr lang="en-US" altLang="zh-CN" sz="2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0">
        <p:fade/>
      </p:transition>
    </mc:Choice>
    <mc:Fallback>
      <p:transition advClick="0" advTm="30000"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ODViY2JkMjU3NGYzZTEwMzZmMGFkZWViYmNkYWU3NDIifQ=="/>
</p:tagLst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WPS 演示</Application>
  <PresentationFormat>On-screen Show (16:9)</PresentationFormat>
  <Paragraphs>51</Paragraphs>
  <Slides>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7" baseType="lpstr">
      <vt:lpstr>Arial</vt:lpstr>
      <vt:lpstr>宋体</vt:lpstr>
      <vt:lpstr>Wingdings</vt:lpstr>
      <vt:lpstr>Helvetica Light</vt:lpstr>
      <vt:lpstr>Helvetica Light</vt:lpstr>
      <vt:lpstr>Arial</vt:lpstr>
      <vt:lpstr>Wingdings</vt:lpstr>
      <vt:lpstr>Courier New</vt:lpstr>
      <vt:lpstr>Söhne</vt:lpstr>
      <vt:lpstr>微软雅黑</vt:lpstr>
      <vt:lpstr>Arial Unicode MS</vt:lpstr>
      <vt:lpstr>Segoe Print</vt:lpstr>
      <vt:lpstr>ANUPowerpointTemplate2010</vt:lpstr>
      <vt:lpstr>GROUP G35 (Group 35)</vt:lpstr>
      <vt:lpstr>Overview</vt:lpstr>
      <vt:lpstr>Search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– BST and Red Black Tree</dc:title>
  <dc:creator>Bernardo Pereira Nunes</dc:creator>
  <cp:lastModifiedBy>Toro。</cp:lastModifiedBy>
  <cp:revision>5</cp:revision>
  <dcterms:created xsi:type="dcterms:W3CDTF">2020-07-12T02:03:00Z</dcterms:created>
  <dcterms:modified xsi:type="dcterms:W3CDTF">2024-05-17T10:03:03Z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EB27806E36614C22B68EF72F6421533C_12</vt:lpwstr>
  </property>
  <property fmtid="{D5CDD505-2E9C-101B-9397-08002B2CF9AE}" pid="3" name="KSOProductBuildVer">
    <vt:lpwstr>2052-12.1.0.16729</vt:lpwstr>
  </property>
</Properties>
</file>